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notesMasterIdLst>
    <p:notesMasterId r:id="rId3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2-1.pn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4" Type="http://schemas.openxmlformats.org/officeDocument/2006/relationships/slideLayout" Target="../slideLayouts/slideLayout1.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7-1.png"/><Relationship Id="rId2" Type="http://schemas.openxmlformats.org/officeDocument/2006/relationships/image" Target="../media/image-17-2.png"/><Relationship Id="rId4" Type="http://schemas.openxmlformats.org/officeDocument/2006/relationships/slideLayout" Target="../slideLayouts/slideLayout1.xml"/><Relationship Id="rId5"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5" Type="http://schemas.openxmlformats.org/officeDocument/2006/relationships/slideLayout" Target="../slideLayouts/slideLayout1.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1.png"/><Relationship Id="rId3" Type="http://schemas.openxmlformats.org/officeDocument/2006/relationships/slideLayout" Target="../slideLayouts/slideLayout1.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5" Type="http://schemas.openxmlformats.org/officeDocument/2006/relationships/slideLayout" Target="../slideLayouts/slideLayout1.xml"/><Relationship Id="rId6"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3-1.png"/><Relationship Id="rId2" Type="http://schemas.openxmlformats.org/officeDocument/2006/relationships/image" Target="../media/image-23-2.png"/><Relationship Id="rId4" Type="http://schemas.openxmlformats.org/officeDocument/2006/relationships/slideLayout" Target="../slideLayouts/slideLayout1.xml"/><Relationship Id="rId5"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4-1.png"/><Relationship Id="rId2" Type="http://schemas.openxmlformats.org/officeDocument/2006/relationships/image" Target="../media/image-24-2.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5" Type="http://schemas.openxmlformats.org/officeDocument/2006/relationships/slideLayout" Target="../slideLayouts/slideLayout1.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4" Type="http://schemas.openxmlformats.org/officeDocument/2006/relationships/slideLayout" Target="../slideLayouts/slideLayout1.xml"/><Relationship Id="rId5"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8-1.png"/><Relationship Id="rId2" Type="http://schemas.openxmlformats.org/officeDocument/2006/relationships/image" Target="../media/image-28-2.png"/><Relationship Id="rId4" Type="http://schemas.openxmlformats.org/officeDocument/2006/relationships/slideLayout" Target="../slideLayouts/slideLayout1.xml"/><Relationship Id="rId5"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9-1.png"/><Relationship Id="rId2" Type="http://schemas.openxmlformats.org/officeDocument/2006/relationships/image" Target="../media/image-29-2.png"/><Relationship Id="rId4" Type="http://schemas.openxmlformats.org/officeDocument/2006/relationships/slideLayout" Target="../slideLayouts/slideLayout1.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image" Target="../media/image-30-3.png"/><Relationship Id="rId5" Type="http://schemas.openxmlformats.org/officeDocument/2006/relationships/slideLayout" Target="../slideLayouts/slideLayout1.xml"/><Relationship Id="rId6"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93307"/>
            <a:ext cx="7477601" cy="1666399"/>
          </a:xfrm>
          <a:prstGeom prst="rect">
            <a:avLst/>
          </a:prstGeom>
          <a:noFill/>
          <a:ln/>
        </p:spPr>
        <p:txBody>
          <a:bodyPr wrap="square" rtlCol="0" anchor="t"/>
          <a:lstStyle/>
          <a:p>
            <a:pPr indent="0" marL="0">
              <a:lnSpc>
                <a:spcPts val="6561"/>
              </a:lnSpc>
              <a:buNone/>
            </a:pPr>
            <a:r>
              <a:rPr lang="en-US" sz="5249" dirty="0">
                <a:solidFill>
                  <a:srgbClr val="272D45"/>
                </a:solidFill>
                <a:latin typeface="Kanit" pitchFamily="34" charset="0"/>
                <a:ea typeface="Kanit" pitchFamily="34" charset="-122"/>
                <a:cs typeface="Kanit" pitchFamily="34" charset="-120"/>
              </a:rPr>
              <a:t>Introduction to Machine Learning</a:t>
            </a:r>
            <a:endParaRPr lang="en-US" sz="5249" dirty="0"/>
          </a:p>
        </p:txBody>
      </p:sp>
      <p:sp>
        <p:nvSpPr>
          <p:cNvPr id="6" name="Text 3"/>
          <p:cNvSpPr/>
          <p:nvPr/>
        </p:nvSpPr>
        <p:spPr>
          <a:xfrm>
            <a:off x="833199" y="3692962"/>
            <a:ext cx="7477601" cy="2843213"/>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Machine learning is a subfield of artificial intelligence that focuses on the development of algorithms and models that enable computers to learn and make predictions or decisions without being explicitly programmed. It encompasses a wide range of techniques and approaches, including supervised learning, unsupervised learning, reinforcement learning, and more. Understanding the fundamentals of machine learning is crucial in today's technology-driven world, as it forms the backbone of many innovative applications and solutions.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1432322"/>
            <a:ext cx="5844778"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Reinforcement Learning</a:t>
            </a:r>
            <a:endParaRPr lang="en-US" sz="4374" dirty="0"/>
          </a:p>
        </p:txBody>
      </p:sp>
      <p:pic>
        <p:nvPicPr>
          <p:cNvPr id="6" name="Image 1" descr="preencoded.png">    </p:cNvPr>
          <p:cNvPicPr>
            <a:picLocks noChangeAspect="1"/>
          </p:cNvPicPr>
          <p:nvPr/>
        </p:nvPicPr>
        <p:blipFill>
          <a:blip r:embed="rId2"/>
          <a:stretch>
            <a:fillRect/>
          </a:stretch>
        </p:blipFill>
        <p:spPr>
          <a:xfrm>
            <a:off x="4490799" y="2459950"/>
            <a:ext cx="1110972" cy="1990963"/>
          </a:xfrm>
          <a:prstGeom prst="rect">
            <a:avLst/>
          </a:prstGeom>
        </p:spPr>
      </p:pic>
      <p:sp>
        <p:nvSpPr>
          <p:cNvPr id="7" name="Text 3"/>
          <p:cNvSpPr/>
          <p:nvPr/>
        </p:nvSpPr>
        <p:spPr>
          <a:xfrm>
            <a:off x="5935028" y="2682121"/>
            <a:ext cx="3830241"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Agent-Environment Interaction</a:t>
            </a:r>
            <a:endParaRPr lang="en-US" sz="2187" dirty="0"/>
          </a:p>
        </p:txBody>
      </p:sp>
      <p:sp>
        <p:nvSpPr>
          <p:cNvPr id="8" name="Text 4"/>
          <p:cNvSpPr/>
          <p:nvPr/>
        </p:nvSpPr>
        <p:spPr>
          <a:xfrm>
            <a:off x="5935028" y="3162538"/>
            <a:ext cx="7862173" cy="1066205"/>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Reinforcement learning involves an agent interacting with an environment, learning to achieve a goal through the consequence of its actions, and receiving feedback in the form of rewards or penalties.</a:t>
            </a:r>
            <a:endParaRPr lang="en-US" sz="1750" dirty="0"/>
          </a:p>
        </p:txBody>
      </p:sp>
      <p:pic>
        <p:nvPicPr>
          <p:cNvPr id="9" name="Image 2" descr="preencoded.png">    </p:cNvPr>
          <p:cNvPicPr>
            <a:picLocks noChangeAspect="1"/>
          </p:cNvPicPr>
          <p:nvPr/>
        </p:nvPicPr>
        <p:blipFill>
          <a:blip r:embed="rId3"/>
          <a:stretch>
            <a:fillRect/>
          </a:stretch>
        </p:blipFill>
        <p:spPr>
          <a:xfrm>
            <a:off x="4490799" y="4450913"/>
            <a:ext cx="1110972" cy="2346365"/>
          </a:xfrm>
          <a:prstGeom prst="rect">
            <a:avLst/>
          </a:prstGeom>
        </p:spPr>
      </p:pic>
      <p:sp>
        <p:nvSpPr>
          <p:cNvPr id="10" name="Text 5"/>
          <p:cNvSpPr/>
          <p:nvPr/>
        </p:nvSpPr>
        <p:spPr>
          <a:xfrm>
            <a:off x="5935028" y="4673084"/>
            <a:ext cx="3208377"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Exploration &amp; Exploitation</a:t>
            </a:r>
            <a:endParaRPr lang="en-US" sz="2187" dirty="0"/>
          </a:p>
        </p:txBody>
      </p:sp>
      <p:sp>
        <p:nvSpPr>
          <p:cNvPr id="11" name="Text 6"/>
          <p:cNvSpPr/>
          <p:nvPr/>
        </p:nvSpPr>
        <p:spPr>
          <a:xfrm>
            <a:off x="5935028" y="5153501"/>
            <a:ext cx="7862173" cy="1421606"/>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One of the key challenges in reinforcement learning is finding the right balance between exploration (trying new actions to discover potential rewards) and exploitation (leveraging known actions for immediate rewards).</a:t>
            </a: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242423"/>
            <a:ext cx="648462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Regression: Logistic, Linear</a:t>
            </a:r>
            <a:endParaRPr lang="en-US" sz="4374" dirty="0"/>
          </a:p>
        </p:txBody>
      </p:sp>
      <p:sp>
        <p:nvSpPr>
          <p:cNvPr id="6" name="Shape 3"/>
          <p:cNvSpPr/>
          <p:nvPr/>
        </p:nvSpPr>
        <p:spPr>
          <a:xfrm>
            <a:off x="4490799" y="3270052"/>
            <a:ext cx="4542115" cy="2717006"/>
          </a:xfrm>
          <a:prstGeom prst="roundRect">
            <a:avLst>
              <a:gd name="adj" fmla="val 3680"/>
            </a:avLst>
          </a:prstGeom>
          <a:solidFill>
            <a:srgbClr val="DFECE9"/>
          </a:solidFill>
          <a:ln w="7620">
            <a:solidFill>
              <a:srgbClr val="C5D2CF"/>
            </a:solidFill>
            <a:prstDash val="solid"/>
          </a:ln>
        </p:spPr>
      </p:sp>
      <p:sp>
        <p:nvSpPr>
          <p:cNvPr id="7" name="Text 4"/>
          <p:cNvSpPr/>
          <p:nvPr/>
        </p:nvSpPr>
        <p:spPr>
          <a:xfrm>
            <a:off x="4720590" y="3499842"/>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Linear Regression</a:t>
            </a:r>
            <a:endParaRPr lang="en-US" sz="2187" dirty="0"/>
          </a:p>
        </p:txBody>
      </p:sp>
      <p:sp>
        <p:nvSpPr>
          <p:cNvPr id="8" name="Text 5"/>
          <p:cNvSpPr/>
          <p:nvPr/>
        </p:nvSpPr>
        <p:spPr>
          <a:xfrm>
            <a:off x="4720590" y="3980259"/>
            <a:ext cx="4082534"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Linear regression models the relationship between a dependent variable and one or more independent variables by fitting a linear equation to the observed data.</a:t>
            </a:r>
            <a:endParaRPr lang="en-US" sz="1750" dirty="0"/>
          </a:p>
        </p:txBody>
      </p:sp>
      <p:sp>
        <p:nvSpPr>
          <p:cNvPr id="9" name="Shape 6"/>
          <p:cNvSpPr/>
          <p:nvPr/>
        </p:nvSpPr>
        <p:spPr>
          <a:xfrm>
            <a:off x="9255085" y="3270052"/>
            <a:ext cx="4542115" cy="2717006"/>
          </a:xfrm>
          <a:prstGeom prst="roundRect">
            <a:avLst>
              <a:gd name="adj" fmla="val 3680"/>
            </a:avLst>
          </a:prstGeom>
          <a:solidFill>
            <a:srgbClr val="DFECE9"/>
          </a:solidFill>
          <a:ln w="7620">
            <a:solidFill>
              <a:srgbClr val="C5D2CF"/>
            </a:solidFill>
            <a:prstDash val="solid"/>
          </a:ln>
        </p:spPr>
      </p:sp>
      <p:sp>
        <p:nvSpPr>
          <p:cNvPr id="10" name="Text 7"/>
          <p:cNvSpPr/>
          <p:nvPr/>
        </p:nvSpPr>
        <p:spPr>
          <a:xfrm>
            <a:off x="9484876" y="3499842"/>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Logistic Regression</a:t>
            </a:r>
            <a:endParaRPr lang="en-US" sz="2187" dirty="0"/>
          </a:p>
        </p:txBody>
      </p:sp>
      <p:sp>
        <p:nvSpPr>
          <p:cNvPr id="11" name="Text 8"/>
          <p:cNvSpPr/>
          <p:nvPr/>
        </p:nvSpPr>
        <p:spPr>
          <a:xfrm>
            <a:off x="9484876" y="3980259"/>
            <a:ext cx="4082534" cy="1421606"/>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Logistic regression is used for binary classification tasks, where the output is a probability estimate for a particular class.</a:t>
            </a:r>
            <a:endParaRPr lang="en-US" sz="1750"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29840" y="554236"/>
            <a:ext cx="5037177" cy="629603"/>
          </a:xfrm>
          <a:prstGeom prst="rect">
            <a:avLst/>
          </a:prstGeom>
          <a:noFill/>
          <a:ln/>
        </p:spPr>
        <p:txBody>
          <a:bodyPr wrap="none" rtlCol="0" anchor="t"/>
          <a:lstStyle/>
          <a:p>
            <a:pPr indent="0" marL="0">
              <a:lnSpc>
                <a:spcPts val="4958"/>
              </a:lnSpc>
              <a:buNone/>
            </a:pPr>
            <a:r>
              <a:rPr lang="en-US" sz="3966" dirty="0">
                <a:solidFill>
                  <a:srgbClr val="272D45"/>
                </a:solidFill>
                <a:latin typeface="Kanit" pitchFamily="34" charset="0"/>
                <a:ea typeface="Kanit" pitchFamily="34" charset="-122"/>
                <a:cs typeface="Kanit" pitchFamily="34" charset="-120"/>
              </a:rPr>
              <a:t>Cost Function</a:t>
            </a:r>
            <a:endParaRPr lang="en-US" sz="3966" dirty="0"/>
          </a:p>
        </p:txBody>
      </p:sp>
      <p:sp>
        <p:nvSpPr>
          <p:cNvPr id="5" name="Text 3"/>
          <p:cNvSpPr/>
          <p:nvPr/>
        </p:nvSpPr>
        <p:spPr>
          <a:xfrm>
            <a:off x="2529840" y="1687473"/>
            <a:ext cx="9570720" cy="604361"/>
          </a:xfrm>
          <a:prstGeom prst="rect">
            <a:avLst/>
          </a:prstGeom>
          <a:noFill/>
          <a:ln/>
        </p:spPr>
        <p:txBody>
          <a:bodyPr wrap="none" rtlCol="0" anchor="t"/>
          <a:lstStyle/>
          <a:p>
            <a:pPr algn="ctr" indent="0" marL="0">
              <a:lnSpc>
                <a:spcPts val="4760"/>
              </a:lnSpc>
              <a:buNone/>
            </a:pPr>
            <a:r>
              <a:rPr lang="en-US" sz="4760" dirty="0">
                <a:solidFill>
                  <a:srgbClr val="2C3249"/>
                </a:solidFill>
                <a:latin typeface="Kanit" pitchFamily="34" charset="0"/>
                <a:ea typeface="Kanit" pitchFamily="34" charset="-122"/>
                <a:cs typeface="Kanit" pitchFamily="34" charset="-120"/>
              </a:rPr>
              <a:t>Minimization</a:t>
            </a:r>
            <a:endParaRPr lang="en-US" sz="4760" dirty="0"/>
          </a:p>
        </p:txBody>
      </p:sp>
      <p:sp>
        <p:nvSpPr>
          <p:cNvPr id="6" name="Text 4"/>
          <p:cNvSpPr/>
          <p:nvPr/>
        </p:nvSpPr>
        <p:spPr>
          <a:xfrm>
            <a:off x="6055876" y="2543651"/>
            <a:ext cx="2518529" cy="314682"/>
          </a:xfrm>
          <a:prstGeom prst="rect">
            <a:avLst/>
          </a:prstGeom>
          <a:noFill/>
          <a:ln/>
        </p:spPr>
        <p:txBody>
          <a:bodyPr wrap="none" rtlCol="0" anchor="t"/>
          <a:lstStyle/>
          <a:p>
            <a:pPr algn="ctr" indent="0" marL="0">
              <a:lnSpc>
                <a:spcPts val="2479"/>
              </a:lnSpc>
              <a:buNone/>
            </a:pPr>
            <a:r>
              <a:rPr lang="en-US" sz="1983" dirty="0">
                <a:solidFill>
                  <a:srgbClr val="2C3249"/>
                </a:solidFill>
                <a:latin typeface="Kanit" pitchFamily="34" charset="0"/>
                <a:ea typeface="Kanit" pitchFamily="34" charset="-122"/>
                <a:cs typeface="Kanit" pitchFamily="34" charset="-120"/>
              </a:rPr>
              <a:t>Minimization</a:t>
            </a:r>
            <a:endParaRPr lang="en-US" sz="1983" dirty="0"/>
          </a:p>
        </p:txBody>
      </p:sp>
      <p:sp>
        <p:nvSpPr>
          <p:cNvPr id="7" name="Text 5"/>
          <p:cNvSpPr/>
          <p:nvPr/>
        </p:nvSpPr>
        <p:spPr>
          <a:xfrm>
            <a:off x="2529840" y="2979182"/>
            <a:ext cx="9570720" cy="644604"/>
          </a:xfrm>
          <a:prstGeom prst="rect">
            <a:avLst/>
          </a:prstGeom>
          <a:noFill/>
          <a:ln/>
        </p:spPr>
        <p:txBody>
          <a:bodyPr wrap="square" rtlCol="0" anchor="t"/>
          <a:lstStyle/>
          <a:p>
            <a:pPr algn="ctr" indent="0" marL="0">
              <a:lnSpc>
                <a:spcPts val="2538"/>
              </a:lnSpc>
              <a:buNone/>
            </a:pPr>
            <a:r>
              <a:rPr lang="en-US" sz="1587" dirty="0">
                <a:solidFill>
                  <a:srgbClr val="2C3249"/>
                </a:solidFill>
                <a:latin typeface="Martel Sans" pitchFamily="34" charset="0"/>
                <a:ea typeface="Martel Sans" pitchFamily="34" charset="-122"/>
                <a:cs typeface="Martel Sans" pitchFamily="34" charset="-120"/>
              </a:rPr>
              <a:t>The cost function aims to be minimized during the training process to find optimal model parameters that best fit the data.</a:t>
            </a:r>
            <a:endParaRPr lang="en-US" sz="1587" dirty="0"/>
          </a:p>
        </p:txBody>
      </p:sp>
      <p:sp>
        <p:nvSpPr>
          <p:cNvPr id="8" name="Text 6"/>
          <p:cNvSpPr/>
          <p:nvPr/>
        </p:nvSpPr>
        <p:spPr>
          <a:xfrm>
            <a:off x="2529840" y="4328874"/>
            <a:ext cx="9570720" cy="604361"/>
          </a:xfrm>
          <a:prstGeom prst="rect">
            <a:avLst/>
          </a:prstGeom>
          <a:noFill/>
          <a:ln/>
        </p:spPr>
        <p:txBody>
          <a:bodyPr wrap="none" rtlCol="0" anchor="t"/>
          <a:lstStyle/>
          <a:p>
            <a:pPr algn="ctr" indent="0" marL="0">
              <a:lnSpc>
                <a:spcPts val="4760"/>
              </a:lnSpc>
              <a:buNone/>
            </a:pPr>
            <a:r>
              <a:rPr lang="en-US" sz="4760" dirty="0">
                <a:solidFill>
                  <a:srgbClr val="2C3249"/>
                </a:solidFill>
                <a:latin typeface="Kanit" pitchFamily="34" charset="0"/>
                <a:ea typeface="Kanit" pitchFamily="34" charset="-122"/>
                <a:cs typeface="Kanit" pitchFamily="34" charset="-120"/>
              </a:rPr>
              <a:t>Optimization Techniques</a:t>
            </a:r>
            <a:endParaRPr lang="en-US" sz="4760" dirty="0"/>
          </a:p>
        </p:txBody>
      </p:sp>
      <p:sp>
        <p:nvSpPr>
          <p:cNvPr id="9" name="Text 7"/>
          <p:cNvSpPr/>
          <p:nvPr/>
        </p:nvSpPr>
        <p:spPr>
          <a:xfrm>
            <a:off x="5938957" y="5185053"/>
            <a:ext cx="2752368" cy="314682"/>
          </a:xfrm>
          <a:prstGeom prst="rect">
            <a:avLst/>
          </a:prstGeom>
          <a:noFill/>
          <a:ln/>
        </p:spPr>
        <p:txBody>
          <a:bodyPr wrap="none" rtlCol="0" anchor="t"/>
          <a:lstStyle/>
          <a:p>
            <a:pPr algn="ctr" indent="0" marL="0">
              <a:lnSpc>
                <a:spcPts val="2479"/>
              </a:lnSpc>
              <a:buNone/>
            </a:pPr>
            <a:r>
              <a:rPr lang="en-US" sz="1983" dirty="0">
                <a:solidFill>
                  <a:srgbClr val="2C3249"/>
                </a:solidFill>
                <a:latin typeface="Kanit" pitchFamily="34" charset="0"/>
                <a:ea typeface="Kanit" pitchFamily="34" charset="-122"/>
                <a:cs typeface="Kanit" pitchFamily="34" charset="-120"/>
              </a:rPr>
              <a:t>Optimization Techniques</a:t>
            </a:r>
            <a:endParaRPr lang="en-US" sz="1983" dirty="0"/>
          </a:p>
        </p:txBody>
      </p:sp>
      <p:sp>
        <p:nvSpPr>
          <p:cNvPr id="10" name="Text 8"/>
          <p:cNvSpPr/>
          <p:nvPr/>
        </p:nvSpPr>
        <p:spPr>
          <a:xfrm>
            <a:off x="2529840" y="5620583"/>
            <a:ext cx="9570720" cy="644604"/>
          </a:xfrm>
          <a:prstGeom prst="rect">
            <a:avLst/>
          </a:prstGeom>
          <a:noFill/>
          <a:ln/>
        </p:spPr>
        <p:txBody>
          <a:bodyPr wrap="square" rtlCol="0" anchor="t"/>
          <a:lstStyle/>
          <a:p>
            <a:pPr algn="ctr" indent="0" marL="0">
              <a:lnSpc>
                <a:spcPts val="2538"/>
              </a:lnSpc>
              <a:buNone/>
            </a:pPr>
            <a:r>
              <a:rPr lang="en-US" sz="1587" dirty="0">
                <a:solidFill>
                  <a:srgbClr val="2C3249"/>
                </a:solidFill>
                <a:latin typeface="Martel Sans" pitchFamily="34" charset="0"/>
                <a:ea typeface="Martel Sans" pitchFamily="34" charset="-122"/>
                <a:cs typeface="Martel Sans" pitchFamily="34" charset="-120"/>
              </a:rPr>
              <a:t>Various techniques such as gradient descent are used to iteratively minimize the cost function and update model parameters.</a:t>
            </a:r>
            <a:endParaRPr lang="en-US" sz="1587" dirty="0"/>
          </a:p>
        </p:txBody>
      </p:sp>
      <p:sp>
        <p:nvSpPr>
          <p:cNvPr id="11" name="Text 9"/>
          <p:cNvSpPr/>
          <p:nvPr/>
        </p:nvSpPr>
        <p:spPr>
          <a:xfrm>
            <a:off x="2529840" y="6970276"/>
            <a:ext cx="9570720" cy="604361"/>
          </a:xfrm>
          <a:prstGeom prst="rect">
            <a:avLst/>
          </a:prstGeom>
          <a:noFill/>
          <a:ln/>
        </p:spPr>
        <p:txBody>
          <a:bodyPr wrap="none" rtlCol="0" anchor="t"/>
          <a:lstStyle/>
          <a:p>
            <a:pPr algn="ctr" indent="0" marL="0">
              <a:lnSpc>
                <a:spcPts val="4760"/>
              </a:lnSpc>
              <a:buNone/>
            </a:pPr>
            <a:r>
              <a:rPr lang="en-US" sz="4760" dirty="0">
                <a:solidFill>
                  <a:srgbClr val="2C3249"/>
                </a:solidFill>
                <a:latin typeface="Kanit" pitchFamily="34" charset="0"/>
                <a:ea typeface="Kanit" pitchFamily="34" charset="-122"/>
                <a:cs typeface="Kanit" pitchFamily="34" charset="-120"/>
              </a:rPr>
              <a:t>—</a:t>
            </a:r>
            <a:endParaRPr lang="en-US" sz="4760" dirty="0"/>
          </a:p>
        </p:txBody>
      </p:sp>
      <p:sp>
        <p:nvSpPr>
          <p:cNvPr id="12" name="Text 10"/>
          <p:cNvSpPr/>
          <p:nvPr/>
        </p:nvSpPr>
        <p:spPr>
          <a:xfrm>
            <a:off x="6055876" y="7675364"/>
            <a:ext cx="2518529" cy="314682"/>
          </a:xfrm>
          <a:prstGeom prst="rect">
            <a:avLst/>
          </a:prstGeom>
          <a:noFill/>
          <a:ln/>
        </p:spPr>
        <p:txBody>
          <a:bodyPr wrap="none" rtlCol="0" anchor="t"/>
          <a:lstStyle/>
          <a:p>
            <a:pPr algn="ctr" indent="0" marL="0">
              <a:lnSpc>
                <a:spcPts val="2479"/>
              </a:lnSpc>
              <a:buNone/>
            </a:pPr>
            <a:endParaRPr lang="en-US" sz="1983" dirty="0"/>
          </a:p>
        </p:txBody>
      </p:sp>
      <p:pic>
        <p:nvPicPr>
          <p:cNvPr id="13"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892743"/>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cost function</a:t>
            </a:r>
            <a:endParaRPr lang="en-US" sz="4374" dirty="0"/>
          </a:p>
        </p:txBody>
      </p:sp>
      <p:pic>
        <p:nvPicPr>
          <p:cNvPr id="5" name="Image 0" descr="preencoded.png">    </p:cNvPr>
          <p:cNvPicPr>
            <a:picLocks noChangeAspect="1"/>
          </p:cNvPicPr>
          <p:nvPr/>
        </p:nvPicPr>
        <p:blipFill>
          <a:blip r:embed="rId1"/>
          <a:stretch>
            <a:fillRect/>
          </a:stretch>
        </p:blipFill>
        <p:spPr>
          <a:xfrm>
            <a:off x="4211360" y="4031456"/>
            <a:ext cx="6207681" cy="1305401"/>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747713"/>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Gradient Descent</a:t>
            </a:r>
            <a:endParaRPr lang="en-US" sz="4374" dirty="0"/>
          </a:p>
        </p:txBody>
      </p:sp>
      <p:sp>
        <p:nvSpPr>
          <p:cNvPr id="7" name="Shape 4"/>
          <p:cNvSpPr/>
          <p:nvPr/>
        </p:nvSpPr>
        <p:spPr>
          <a:xfrm>
            <a:off x="2349103" y="1775341"/>
            <a:ext cx="44410" cy="5706427"/>
          </a:xfrm>
          <a:prstGeom prst="roundRect">
            <a:avLst>
              <a:gd name="adj" fmla="val 225151"/>
            </a:avLst>
          </a:prstGeom>
          <a:solidFill>
            <a:srgbClr val="C5D2CF"/>
          </a:solidFill>
          <a:ln/>
        </p:spPr>
      </p:sp>
      <p:sp>
        <p:nvSpPr>
          <p:cNvPr id="8" name="Shape 5"/>
          <p:cNvSpPr/>
          <p:nvPr/>
        </p:nvSpPr>
        <p:spPr>
          <a:xfrm>
            <a:off x="2621220" y="2176641"/>
            <a:ext cx="777597" cy="44410"/>
          </a:xfrm>
          <a:prstGeom prst="roundRect">
            <a:avLst>
              <a:gd name="adj" fmla="val 225151"/>
            </a:avLst>
          </a:prstGeom>
          <a:solidFill>
            <a:srgbClr val="C5D2CF"/>
          </a:solidFill>
          <a:ln/>
        </p:spPr>
      </p:sp>
      <p:sp>
        <p:nvSpPr>
          <p:cNvPr id="9" name="Shape 6"/>
          <p:cNvSpPr/>
          <p:nvPr/>
        </p:nvSpPr>
        <p:spPr>
          <a:xfrm>
            <a:off x="2121277" y="1948934"/>
            <a:ext cx="499943" cy="499943"/>
          </a:xfrm>
          <a:prstGeom prst="roundRect">
            <a:avLst>
              <a:gd name="adj" fmla="val 20000"/>
            </a:avLst>
          </a:prstGeom>
          <a:solidFill>
            <a:srgbClr val="DFECE9"/>
          </a:solidFill>
          <a:ln w="7620">
            <a:solidFill>
              <a:srgbClr val="C5D2CF"/>
            </a:solidFill>
            <a:prstDash val="solid"/>
          </a:ln>
        </p:spPr>
      </p:sp>
      <p:sp>
        <p:nvSpPr>
          <p:cNvPr id="10" name="Text 7"/>
          <p:cNvSpPr/>
          <p:nvPr/>
        </p:nvSpPr>
        <p:spPr>
          <a:xfrm>
            <a:off x="2320588" y="1990606"/>
            <a:ext cx="10132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11" name="Text 8"/>
          <p:cNvSpPr/>
          <p:nvPr/>
        </p:nvSpPr>
        <p:spPr>
          <a:xfrm>
            <a:off x="3593306" y="1997512"/>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Initialization</a:t>
            </a:r>
            <a:endParaRPr lang="en-US" sz="2187" dirty="0"/>
          </a:p>
        </p:txBody>
      </p:sp>
      <p:sp>
        <p:nvSpPr>
          <p:cNvPr id="12" name="Text 9"/>
          <p:cNvSpPr/>
          <p:nvPr/>
        </p:nvSpPr>
        <p:spPr>
          <a:xfrm>
            <a:off x="3593306" y="2477929"/>
            <a:ext cx="8999101"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Gradient descent starts with the initialization of model parameters or weights with certain values.</a:t>
            </a:r>
            <a:endParaRPr lang="en-US" sz="1750" dirty="0"/>
          </a:p>
        </p:txBody>
      </p:sp>
      <p:sp>
        <p:nvSpPr>
          <p:cNvPr id="13" name="Shape 10"/>
          <p:cNvSpPr/>
          <p:nvPr/>
        </p:nvSpPr>
        <p:spPr>
          <a:xfrm>
            <a:off x="2621220" y="4034373"/>
            <a:ext cx="777597" cy="44410"/>
          </a:xfrm>
          <a:prstGeom prst="roundRect">
            <a:avLst>
              <a:gd name="adj" fmla="val 225151"/>
            </a:avLst>
          </a:prstGeom>
          <a:solidFill>
            <a:srgbClr val="C5D2CF"/>
          </a:solidFill>
          <a:ln/>
        </p:spPr>
      </p:sp>
      <p:sp>
        <p:nvSpPr>
          <p:cNvPr id="14" name="Shape 11"/>
          <p:cNvSpPr/>
          <p:nvPr/>
        </p:nvSpPr>
        <p:spPr>
          <a:xfrm>
            <a:off x="2121277" y="3806666"/>
            <a:ext cx="499943" cy="499943"/>
          </a:xfrm>
          <a:prstGeom prst="roundRect">
            <a:avLst>
              <a:gd name="adj" fmla="val 20000"/>
            </a:avLst>
          </a:prstGeom>
          <a:solidFill>
            <a:srgbClr val="DFECE9"/>
          </a:solidFill>
          <a:ln w="7620">
            <a:solidFill>
              <a:srgbClr val="C5D2CF"/>
            </a:solidFill>
            <a:prstDash val="solid"/>
          </a:ln>
        </p:spPr>
      </p:sp>
      <p:sp>
        <p:nvSpPr>
          <p:cNvPr id="15" name="Text 12"/>
          <p:cNvSpPr/>
          <p:nvPr/>
        </p:nvSpPr>
        <p:spPr>
          <a:xfrm>
            <a:off x="2286893" y="3848338"/>
            <a:ext cx="16871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6" name="Text 13"/>
          <p:cNvSpPr/>
          <p:nvPr/>
        </p:nvSpPr>
        <p:spPr>
          <a:xfrm>
            <a:off x="3593306" y="3855244"/>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Update</a:t>
            </a:r>
            <a:endParaRPr lang="en-US" sz="2187" dirty="0"/>
          </a:p>
        </p:txBody>
      </p:sp>
      <p:sp>
        <p:nvSpPr>
          <p:cNvPr id="17" name="Text 14"/>
          <p:cNvSpPr/>
          <p:nvPr/>
        </p:nvSpPr>
        <p:spPr>
          <a:xfrm>
            <a:off x="3593306" y="4335661"/>
            <a:ext cx="8999101" cy="1066205"/>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During each iteration, the model parameters are updated in the direction that minimizes the cost function, guided by the gradient of the function with respect to the parameters.</a:t>
            </a:r>
            <a:endParaRPr lang="en-US" sz="1750" dirty="0"/>
          </a:p>
        </p:txBody>
      </p:sp>
      <p:sp>
        <p:nvSpPr>
          <p:cNvPr id="18" name="Shape 15"/>
          <p:cNvSpPr/>
          <p:nvPr/>
        </p:nvSpPr>
        <p:spPr>
          <a:xfrm>
            <a:off x="2621220" y="6247507"/>
            <a:ext cx="777597" cy="44410"/>
          </a:xfrm>
          <a:prstGeom prst="roundRect">
            <a:avLst>
              <a:gd name="adj" fmla="val 225151"/>
            </a:avLst>
          </a:prstGeom>
          <a:solidFill>
            <a:srgbClr val="C5D2CF"/>
          </a:solidFill>
          <a:ln/>
        </p:spPr>
      </p:sp>
      <p:sp>
        <p:nvSpPr>
          <p:cNvPr id="19" name="Shape 16"/>
          <p:cNvSpPr/>
          <p:nvPr/>
        </p:nvSpPr>
        <p:spPr>
          <a:xfrm>
            <a:off x="2121277" y="6019800"/>
            <a:ext cx="499943" cy="499943"/>
          </a:xfrm>
          <a:prstGeom prst="roundRect">
            <a:avLst>
              <a:gd name="adj" fmla="val 20000"/>
            </a:avLst>
          </a:prstGeom>
          <a:solidFill>
            <a:srgbClr val="DFECE9"/>
          </a:solidFill>
          <a:ln w="7620">
            <a:solidFill>
              <a:srgbClr val="C5D2CF"/>
            </a:solidFill>
            <a:prstDash val="solid"/>
          </a:ln>
        </p:spPr>
      </p:sp>
      <p:sp>
        <p:nvSpPr>
          <p:cNvPr id="20" name="Text 17"/>
          <p:cNvSpPr/>
          <p:nvPr/>
        </p:nvSpPr>
        <p:spPr>
          <a:xfrm>
            <a:off x="2285583" y="6061472"/>
            <a:ext cx="171331"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21" name="Text 18"/>
          <p:cNvSpPr/>
          <p:nvPr/>
        </p:nvSpPr>
        <p:spPr>
          <a:xfrm>
            <a:off x="3593306" y="6068378"/>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Convergence</a:t>
            </a:r>
            <a:endParaRPr lang="en-US" sz="2187" dirty="0"/>
          </a:p>
        </p:txBody>
      </p:sp>
      <p:sp>
        <p:nvSpPr>
          <p:cNvPr id="22" name="Text 19"/>
          <p:cNvSpPr/>
          <p:nvPr/>
        </p:nvSpPr>
        <p:spPr>
          <a:xfrm>
            <a:off x="3593306" y="6548795"/>
            <a:ext cx="8999101"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Gradient descent continues the update process until it converges to the minimum value or a predefined stopping criterion is met.</a:t>
            </a:r>
            <a:endParaRPr lang="en-US" sz="1750" dirty="0"/>
          </a:p>
        </p:txBody>
      </p:sp>
      <p:pic>
        <p:nvPicPr>
          <p:cNvPr id="2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957"/>
          </a:xfrm>
          <a:prstGeom prst="rect">
            <a:avLst/>
          </a:prstGeom>
          <a:solidFill>
            <a:srgbClr val="FFFFFF"/>
          </a:solidFill>
          <a:ln/>
        </p:spPr>
      </p:sp>
      <p:sp>
        <p:nvSpPr>
          <p:cNvPr id="4" name="Text 2"/>
          <p:cNvSpPr/>
          <p:nvPr/>
        </p:nvSpPr>
        <p:spPr>
          <a:xfrm>
            <a:off x="3121343" y="485537"/>
            <a:ext cx="2788920" cy="275868"/>
          </a:xfrm>
          <a:prstGeom prst="rect">
            <a:avLst/>
          </a:prstGeom>
          <a:noFill/>
          <a:ln/>
        </p:spPr>
        <p:txBody>
          <a:bodyPr wrap="none" rtlCol="0" anchor="t"/>
          <a:lstStyle/>
          <a:p>
            <a:pPr indent="0" marL="0">
              <a:lnSpc>
                <a:spcPts val="2173"/>
              </a:lnSpc>
              <a:buNone/>
            </a:pPr>
            <a:r>
              <a:rPr lang="en-US" sz="1738" b="1" dirty="0">
                <a:solidFill>
                  <a:srgbClr val="272D45"/>
                </a:solidFill>
                <a:latin typeface="Kanit" pitchFamily="34" charset="0"/>
                <a:ea typeface="Kanit" pitchFamily="34" charset="-122"/>
                <a:cs typeface="Kanit" pitchFamily="34" charset="-120"/>
              </a:rPr>
              <a:t>Example : linear regression </a:t>
            </a:r>
            <a:endParaRPr lang="en-US" sz="1738" dirty="0"/>
          </a:p>
        </p:txBody>
      </p:sp>
      <p:pic>
        <p:nvPicPr>
          <p:cNvPr id="5" name="Image 0" descr="preencoded.png">    </p:cNvPr>
          <p:cNvPicPr>
            <a:picLocks noChangeAspect="1"/>
          </p:cNvPicPr>
          <p:nvPr/>
        </p:nvPicPr>
        <p:blipFill>
          <a:blip r:embed="rId1"/>
          <a:stretch>
            <a:fillRect/>
          </a:stretch>
        </p:blipFill>
        <p:spPr>
          <a:xfrm>
            <a:off x="3121343" y="1114544"/>
            <a:ext cx="8387596" cy="3738443"/>
          </a:xfrm>
          <a:prstGeom prst="rect">
            <a:avLst/>
          </a:prstGeom>
        </p:spPr>
      </p:pic>
      <p:pic>
        <p:nvPicPr>
          <p:cNvPr id="6" name="Image 1" descr="preencoded.png">    </p:cNvPr>
          <p:cNvPicPr>
            <a:picLocks noChangeAspect="1"/>
          </p:cNvPicPr>
          <p:nvPr/>
        </p:nvPicPr>
        <p:blipFill>
          <a:blip r:embed="rId2"/>
          <a:stretch>
            <a:fillRect/>
          </a:stretch>
        </p:blipFill>
        <p:spPr>
          <a:xfrm>
            <a:off x="3965615" y="5051584"/>
            <a:ext cx="6699052" cy="2692837"/>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49824"/>
            <a:ext cx="10554414" cy="355402"/>
          </a:xfrm>
          <a:prstGeom prst="rect">
            <a:avLst/>
          </a:prstGeom>
          <a:noFill/>
          <a:ln/>
        </p:spPr>
        <p:txBody>
          <a:bodyPr wrap="none" rtlCol="0" anchor="t"/>
          <a:lstStyle/>
          <a:p>
            <a:pPr indent="0" marL="0">
              <a:lnSpc>
                <a:spcPts val="2799"/>
              </a:lnSpc>
              <a:buNone/>
            </a:pPr>
            <a:endParaRPr lang="en-US" sz="1750" dirty="0"/>
          </a:p>
        </p:txBody>
      </p:sp>
      <p:pic>
        <p:nvPicPr>
          <p:cNvPr id="5" name="Image 0" descr="preencoded.png">    </p:cNvPr>
          <p:cNvPicPr>
            <a:picLocks noChangeAspect="1"/>
          </p:cNvPicPr>
          <p:nvPr/>
        </p:nvPicPr>
        <p:blipFill>
          <a:blip r:embed="rId1"/>
          <a:stretch>
            <a:fillRect/>
          </a:stretch>
        </p:blipFill>
        <p:spPr>
          <a:xfrm>
            <a:off x="2870478" y="2055138"/>
            <a:ext cx="8889444"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365296"/>
            <a:ext cx="7477601" cy="1388745"/>
          </a:xfrm>
          <a:prstGeom prst="rect">
            <a:avLst/>
          </a:prstGeom>
          <a:noFill/>
          <a:ln/>
        </p:spPr>
        <p:txBody>
          <a:bodyPr wrap="squar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Gradient Descent Example: Linear Regression</a:t>
            </a:r>
            <a:endParaRPr lang="en-US" sz="4374" dirty="0"/>
          </a:p>
        </p:txBody>
      </p:sp>
      <p:sp>
        <p:nvSpPr>
          <p:cNvPr id="6" name="Text 3"/>
          <p:cNvSpPr/>
          <p:nvPr/>
        </p:nvSpPr>
        <p:spPr>
          <a:xfrm>
            <a:off x="833199" y="4087297"/>
            <a:ext cx="747760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In linear regression, gradient descent is used to minimize the cost function and find the optimal values for the regression coefficients. By iteratively adjusting the coefficients based on the gradient of the cost function, the algorithm converges to the best fit line that minimizes the error between the predicted and actual values.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14224"/>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pic>
        <p:nvPicPr>
          <p:cNvPr id="5" name="Image 0" descr="preencoded.png">    </p:cNvPr>
          <p:cNvPicPr>
            <a:picLocks noChangeAspect="1"/>
          </p:cNvPicPr>
          <p:nvPr/>
        </p:nvPicPr>
        <p:blipFill>
          <a:blip r:embed="rId1"/>
          <a:stretch>
            <a:fillRect/>
          </a:stretch>
        </p:blipFill>
        <p:spPr>
          <a:xfrm>
            <a:off x="2037993" y="2441853"/>
            <a:ext cx="10554414" cy="4373523"/>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381363"/>
            <a:ext cx="10542627"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pic>
        <p:nvPicPr>
          <p:cNvPr id="5" name="Image 0" descr="preencoded.png">    </p:cNvPr>
          <p:cNvPicPr>
            <a:picLocks noChangeAspect="1"/>
          </p:cNvPicPr>
          <p:nvPr/>
        </p:nvPicPr>
        <p:blipFill>
          <a:blip r:embed="rId1"/>
          <a:stretch>
            <a:fillRect/>
          </a:stretch>
        </p:blipFill>
        <p:spPr>
          <a:xfrm>
            <a:off x="2037993" y="2520077"/>
            <a:ext cx="10554414" cy="1778437"/>
          </a:xfrm>
          <a:prstGeom prst="rect">
            <a:avLst/>
          </a:prstGeom>
        </p:spPr>
      </p:pic>
      <p:pic>
        <p:nvPicPr>
          <p:cNvPr id="6" name="Image 1" descr="preencoded.png">    </p:cNvPr>
          <p:cNvPicPr>
            <a:picLocks noChangeAspect="1"/>
          </p:cNvPicPr>
          <p:nvPr/>
        </p:nvPicPr>
        <p:blipFill>
          <a:blip r:embed="rId2"/>
          <a:stretch>
            <a:fillRect/>
          </a:stretch>
        </p:blipFill>
        <p:spPr>
          <a:xfrm>
            <a:off x="2037993" y="4548426"/>
            <a:ext cx="10554414" cy="2299692"/>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726055"/>
            <a:ext cx="10554414" cy="2777490"/>
          </a:xfrm>
          <a:prstGeom prst="rect">
            <a:avLst/>
          </a:prstGeom>
          <a:noFill/>
          <a:ln/>
        </p:spPr>
        <p:txBody>
          <a:bodyPr wrap="squar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a:t>
            </a:r>
            <a:pPr indent="0" marL="0">
              <a:lnSpc>
                <a:spcPts val="5468"/>
              </a:lnSpc>
              <a:buNone/>
            </a:pPr>
            <a:r>
              <a:rPr lang="en-US" sz="4374" b="1" dirty="0">
                <a:solidFill>
                  <a:srgbClr val="272D45"/>
                </a:solidFill>
                <a:latin typeface="Kanit" pitchFamily="34" charset="0"/>
                <a:ea typeface="Kanit" pitchFamily="34" charset="-122"/>
                <a:cs typeface="Kanit" pitchFamily="34" charset="-120"/>
              </a:rPr>
              <a:t>machine learning is a field of study that give computers the ability to learn without being explicitly programmed</a:t>
            </a:r>
            <a:pPr indent="0" marL="0">
              <a:lnSpc>
                <a:spcPts val="5468"/>
              </a:lnSpc>
              <a:buNone/>
            </a:pPr>
            <a:r>
              <a:rPr lang="en-US" sz="4374" dirty="0">
                <a:solidFill>
                  <a:srgbClr val="272D45"/>
                </a:solidFill>
                <a:latin typeface="Kanit" pitchFamily="34" charset="0"/>
                <a:ea typeface="Kanit" pitchFamily="34" charset="-122"/>
                <a:cs typeface="Kanit" pitchFamily="34" charset="-120"/>
              </a:rPr>
              <a:t>"  -arthur samuel 1959</a:t>
            </a:r>
            <a:endParaRPr lang="en-US" sz="4374" dirty="0"/>
          </a:p>
        </p:txBody>
      </p:sp>
      <p:pic>
        <p:nvPicPr>
          <p:cNvPr id="5"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245679"/>
          </a:xfrm>
          <a:prstGeom prst="rect">
            <a:avLst/>
          </a:prstGeom>
          <a:solidFill>
            <a:srgbClr val="FFFFFF"/>
          </a:solidFill>
          <a:ln/>
        </p:spPr>
      </p:sp>
      <p:sp>
        <p:nvSpPr>
          <p:cNvPr id="4" name="Text 2"/>
          <p:cNvSpPr/>
          <p:nvPr/>
        </p:nvSpPr>
        <p:spPr>
          <a:xfrm>
            <a:off x="2037993" y="611029"/>
            <a:ext cx="10542627"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sp>
        <p:nvSpPr>
          <p:cNvPr id="5" name="Text 3"/>
          <p:cNvSpPr/>
          <p:nvPr/>
        </p:nvSpPr>
        <p:spPr>
          <a:xfrm>
            <a:off x="2037993" y="1749742"/>
            <a:ext cx="10554414" cy="710803"/>
          </a:xfrm>
          <a:prstGeom prst="rect">
            <a:avLst/>
          </a:prstGeom>
          <a:noFill/>
          <a:ln/>
        </p:spPr>
        <p:txBody>
          <a:bodyPr wrap="square" rtlCol="0" anchor="t"/>
          <a:lstStyle/>
          <a:p>
            <a:pP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Learning rate α </a:t>
            </a:r>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is a hyperparameter that controls how much to change the model in response to the estimated error each time the model weights are updated.</a:t>
            </a:r>
            <a:endParaRPr lang="en-US" sz="1750" dirty="0"/>
          </a:p>
        </p:txBody>
      </p:sp>
      <p:pic>
        <p:nvPicPr>
          <p:cNvPr id="6" name="Image 0" descr="preencoded.png">    </p:cNvPr>
          <p:cNvPicPr>
            <a:picLocks noChangeAspect="1"/>
          </p:cNvPicPr>
          <p:nvPr/>
        </p:nvPicPr>
        <p:blipFill>
          <a:blip r:embed="rId1"/>
          <a:stretch>
            <a:fillRect/>
          </a:stretch>
        </p:blipFill>
        <p:spPr>
          <a:xfrm>
            <a:off x="2037993" y="2710458"/>
            <a:ext cx="10554414" cy="2299692"/>
          </a:xfrm>
          <a:prstGeom prst="rect">
            <a:avLst/>
          </a:prstGeom>
        </p:spPr>
      </p:pic>
      <p:pic>
        <p:nvPicPr>
          <p:cNvPr id="7" name="Image 1" descr="preencoded.png">    </p:cNvPr>
          <p:cNvPicPr>
            <a:picLocks noChangeAspect="1"/>
          </p:cNvPicPr>
          <p:nvPr/>
        </p:nvPicPr>
        <p:blipFill>
          <a:blip r:embed="rId2"/>
          <a:stretch>
            <a:fillRect/>
          </a:stretch>
        </p:blipFill>
        <p:spPr>
          <a:xfrm>
            <a:off x="2843451" y="5260062"/>
            <a:ext cx="8943499" cy="3374588"/>
          </a:xfrm>
          <a:prstGeom prst="rect">
            <a:avLst/>
          </a:prstGeom>
        </p:spPr>
      </p:pic>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3231"/>
            <a:ext cx="10542627"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pic>
        <p:nvPicPr>
          <p:cNvPr id="5" name="Image 0" descr="preencoded.png">    </p:cNvPr>
          <p:cNvPicPr>
            <a:picLocks noChangeAspect="1"/>
          </p:cNvPicPr>
          <p:nvPr/>
        </p:nvPicPr>
        <p:blipFill>
          <a:blip r:embed="rId1"/>
          <a:stretch>
            <a:fillRect/>
          </a:stretch>
        </p:blipFill>
        <p:spPr>
          <a:xfrm>
            <a:off x="3027521" y="2221944"/>
            <a:ext cx="8575358"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478518"/>
            <a:ext cx="10542627"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pic>
        <p:nvPicPr>
          <p:cNvPr id="5" name="Image 0" descr="preencoded.png">    </p:cNvPr>
          <p:cNvPicPr>
            <a:picLocks noChangeAspect="1"/>
          </p:cNvPicPr>
          <p:nvPr/>
        </p:nvPicPr>
        <p:blipFill>
          <a:blip r:embed="rId1"/>
          <a:stretch>
            <a:fillRect/>
          </a:stretch>
        </p:blipFill>
        <p:spPr>
          <a:xfrm>
            <a:off x="2037993" y="2617232"/>
            <a:ext cx="10554414" cy="4133731"/>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138714"/>
            <a:ext cx="10542627"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linear regression                                </a:t>
            </a:r>
            <a:endParaRPr lang="en-US" sz="4374" dirty="0"/>
          </a:p>
        </p:txBody>
      </p:sp>
      <p:pic>
        <p:nvPicPr>
          <p:cNvPr id="5" name="Image 0" descr="preencoded.png">    </p:cNvPr>
          <p:cNvPicPr>
            <a:picLocks noChangeAspect="1"/>
          </p:cNvPicPr>
          <p:nvPr/>
        </p:nvPicPr>
        <p:blipFill>
          <a:blip r:embed="rId1"/>
          <a:stretch>
            <a:fillRect/>
          </a:stretch>
        </p:blipFill>
        <p:spPr>
          <a:xfrm>
            <a:off x="3794284" y="2166342"/>
            <a:ext cx="7041832"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3231"/>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pic>
        <p:nvPicPr>
          <p:cNvPr id="5" name="Image 0" descr="preencoded.png">    </p:cNvPr>
          <p:cNvPicPr>
            <a:picLocks noChangeAspect="1"/>
          </p:cNvPicPr>
          <p:nvPr/>
        </p:nvPicPr>
        <p:blipFill>
          <a:blip r:embed="rId1"/>
          <a:stretch>
            <a:fillRect/>
          </a:stretch>
        </p:blipFill>
        <p:spPr>
          <a:xfrm>
            <a:off x="4260652" y="2221944"/>
            <a:ext cx="6109097"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780574"/>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sp>
        <p:nvSpPr>
          <p:cNvPr id="5" name="Text 3"/>
          <p:cNvSpPr/>
          <p:nvPr/>
        </p:nvSpPr>
        <p:spPr>
          <a:xfrm>
            <a:off x="2037993" y="1919288"/>
            <a:ext cx="10554414" cy="355402"/>
          </a:xfrm>
          <a:prstGeom prst="rect">
            <a:avLst/>
          </a:prstGeom>
          <a:noFill/>
          <a:ln/>
        </p:spPr>
        <p:txBody>
          <a:bodyPr wrap="none" rtlCol="0" anchor="t"/>
          <a:lstStyle/>
          <a:p>
            <a:pP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Sigmoid Function (logistic function) : </a:t>
            </a:r>
            <a:endParaRPr lang="en-US" sz="1750" dirty="0"/>
          </a:p>
        </p:txBody>
      </p:sp>
      <p:pic>
        <p:nvPicPr>
          <p:cNvPr id="6" name="Image 0" descr="preencoded.png">    </p:cNvPr>
          <p:cNvPicPr>
            <a:picLocks noChangeAspect="1"/>
          </p:cNvPicPr>
          <p:nvPr/>
        </p:nvPicPr>
        <p:blipFill>
          <a:blip r:embed="rId1"/>
          <a:stretch>
            <a:fillRect/>
          </a:stretch>
        </p:blipFill>
        <p:spPr>
          <a:xfrm>
            <a:off x="2333863" y="2524601"/>
            <a:ext cx="9962555" cy="4924425"/>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9514046"/>
          </a:xfrm>
          <a:prstGeom prst="rect">
            <a:avLst/>
          </a:prstGeom>
          <a:solidFill>
            <a:srgbClr val="FFFFFF"/>
          </a:solidFill>
          <a:ln/>
        </p:spPr>
      </p:sp>
      <p:sp>
        <p:nvSpPr>
          <p:cNvPr id="4" name="Text 2"/>
          <p:cNvSpPr/>
          <p:nvPr/>
        </p:nvSpPr>
        <p:spPr>
          <a:xfrm>
            <a:off x="2037993" y="611029"/>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pic>
        <p:nvPicPr>
          <p:cNvPr id="5" name="Image 0" descr="preencoded.png">    </p:cNvPr>
          <p:cNvPicPr>
            <a:picLocks noChangeAspect="1"/>
          </p:cNvPicPr>
          <p:nvPr/>
        </p:nvPicPr>
        <p:blipFill>
          <a:blip r:embed="rId1"/>
          <a:stretch>
            <a:fillRect/>
          </a:stretch>
        </p:blipFill>
        <p:spPr>
          <a:xfrm>
            <a:off x="2037993" y="1749742"/>
            <a:ext cx="10554414" cy="1978938"/>
          </a:xfrm>
          <a:prstGeom prst="rect">
            <a:avLst/>
          </a:prstGeom>
        </p:spPr>
      </p:pic>
      <p:pic>
        <p:nvPicPr>
          <p:cNvPr id="6" name="Image 1" descr="preencoded.png">    </p:cNvPr>
          <p:cNvPicPr>
            <a:picLocks noChangeAspect="1"/>
          </p:cNvPicPr>
          <p:nvPr/>
        </p:nvPicPr>
        <p:blipFill>
          <a:blip r:embed="rId2"/>
          <a:stretch>
            <a:fillRect/>
          </a:stretch>
        </p:blipFill>
        <p:spPr>
          <a:xfrm>
            <a:off x="2355890" y="3978593"/>
            <a:ext cx="9918502" cy="4924425"/>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02844"/>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pic>
        <p:nvPicPr>
          <p:cNvPr id="5" name="Image 0" descr="preencoded.png">    </p:cNvPr>
          <p:cNvPicPr>
            <a:picLocks noChangeAspect="1"/>
          </p:cNvPicPr>
          <p:nvPr/>
        </p:nvPicPr>
        <p:blipFill>
          <a:blip r:embed="rId1"/>
          <a:stretch>
            <a:fillRect/>
          </a:stretch>
        </p:blipFill>
        <p:spPr>
          <a:xfrm>
            <a:off x="2037993" y="2941558"/>
            <a:ext cx="10554414" cy="3485198"/>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3231"/>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pic>
        <p:nvPicPr>
          <p:cNvPr id="5" name="Image 0" descr="preencoded.png">    </p:cNvPr>
          <p:cNvPicPr>
            <a:picLocks noChangeAspect="1"/>
          </p:cNvPicPr>
          <p:nvPr/>
        </p:nvPicPr>
        <p:blipFill>
          <a:blip r:embed="rId1"/>
          <a:stretch>
            <a:fillRect/>
          </a:stretch>
        </p:blipFill>
        <p:spPr>
          <a:xfrm>
            <a:off x="4852987" y="2221944"/>
            <a:ext cx="4924425"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3231"/>
            <a:ext cx="10554414" cy="694373"/>
          </a:xfrm>
          <a:prstGeom prst="rect">
            <a:avLst/>
          </a:prstGeom>
          <a:noFill/>
          <a:ln/>
        </p:spPr>
        <p:txBody>
          <a:bodyPr wrap="none" rtlCol="0" anchor="t"/>
          <a:lstStyle/>
          <a:p>
            <a:pPr indent="0" marL="0">
              <a:lnSpc>
                <a:spcPts val="5468"/>
              </a:lnSpc>
              <a:buNone/>
            </a:pPr>
            <a:r>
              <a:rPr lang="en-US" sz="4374" dirty="0">
                <a:solidFill>
                  <a:srgbClr val="FFFFFF"/>
                </a:solidFill>
                <a:highlight>
                  <a:srgbClr val="437066"/>
                </a:highlight>
                <a:latin typeface="Kanit" pitchFamily="34" charset="0"/>
                <a:ea typeface="Kanit" pitchFamily="34" charset="-122"/>
                <a:cs typeface="Kanit" pitchFamily="34" charset="-120"/>
              </a:rPr>
              <a:t>Example : logistic regression                                </a:t>
            </a:r>
            <a:endParaRPr lang="en-US" sz="4374" dirty="0"/>
          </a:p>
        </p:txBody>
      </p:sp>
      <p:pic>
        <p:nvPicPr>
          <p:cNvPr id="5" name="Image 0" descr="preencoded.png">    </p:cNvPr>
          <p:cNvPicPr>
            <a:picLocks noChangeAspect="1"/>
          </p:cNvPicPr>
          <p:nvPr/>
        </p:nvPicPr>
        <p:blipFill>
          <a:blip r:embed="rId1"/>
          <a:stretch>
            <a:fillRect/>
          </a:stretch>
        </p:blipFill>
        <p:spPr>
          <a:xfrm>
            <a:off x="4260652" y="2221944"/>
            <a:ext cx="6109097"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816900" y="522208"/>
            <a:ext cx="8996601" cy="1183719"/>
          </a:xfrm>
          <a:prstGeom prst="rect">
            <a:avLst/>
          </a:prstGeom>
          <a:noFill/>
          <a:ln/>
        </p:spPr>
        <p:txBody>
          <a:bodyPr wrap="square" rtlCol="0" anchor="t"/>
          <a:lstStyle/>
          <a:p>
            <a:pPr indent="0" marL="0">
              <a:lnSpc>
                <a:spcPts val="4661"/>
              </a:lnSpc>
              <a:buNone/>
            </a:pPr>
            <a:r>
              <a:rPr lang="en-US" sz="3728" dirty="0">
                <a:solidFill>
                  <a:srgbClr val="272D45"/>
                </a:solidFill>
                <a:latin typeface="Kanit" pitchFamily="34" charset="0"/>
                <a:ea typeface="Kanit" pitchFamily="34" charset="-122"/>
                <a:cs typeface="Kanit" pitchFamily="34" charset="-120"/>
              </a:rPr>
              <a:t>Traditional Programming vs Machine Learning</a:t>
            </a:r>
            <a:endParaRPr lang="en-US" sz="3728" dirty="0"/>
          </a:p>
        </p:txBody>
      </p:sp>
      <p:sp>
        <p:nvSpPr>
          <p:cNvPr id="5" name="Text 3"/>
          <p:cNvSpPr/>
          <p:nvPr/>
        </p:nvSpPr>
        <p:spPr>
          <a:xfrm>
            <a:off x="2816900" y="2084665"/>
            <a:ext cx="8996601" cy="1212056"/>
          </a:xfrm>
          <a:prstGeom prst="rect">
            <a:avLst/>
          </a:prstGeom>
          <a:noFill/>
          <a:ln/>
        </p:spPr>
        <p:txBody>
          <a:bodyPr wrap="square" rtlCol="0" anchor="t"/>
          <a:lstStyle/>
          <a:p>
            <a:pPr indent="0" marL="0">
              <a:lnSpc>
                <a:spcPts val="2386"/>
              </a:lnSpc>
              <a:buNone/>
            </a:pPr>
            <a:r>
              <a:rPr lang="en-US" sz="1491" dirty="0">
                <a:solidFill>
                  <a:srgbClr val="2C3249"/>
                </a:solidFill>
                <a:latin typeface="Martel Sans" pitchFamily="34" charset="0"/>
                <a:ea typeface="Martel Sans" pitchFamily="34" charset="-122"/>
                <a:cs typeface="Martel Sans" pitchFamily="34" charset="-120"/>
              </a:rPr>
              <a:t>In traditional programming, the programmer writes explicit rules and instructions for the computer to follow. With machine learning, the computer learns to recognize patterns and make decisions on its own. While traditional programming is good for tasks with clear rules, machine learning is better suited for tasks with complex patterns or large amounts of data.</a:t>
            </a:r>
            <a:endParaRPr lang="en-US" sz="1491" dirty="0"/>
          </a:p>
        </p:txBody>
      </p:sp>
      <p:pic>
        <p:nvPicPr>
          <p:cNvPr id="6" name="Image 0" descr="preencoded.png">    </p:cNvPr>
          <p:cNvPicPr>
            <a:picLocks noChangeAspect="1"/>
          </p:cNvPicPr>
          <p:nvPr/>
        </p:nvPicPr>
        <p:blipFill>
          <a:blip r:embed="rId1"/>
          <a:stretch>
            <a:fillRect/>
          </a:stretch>
        </p:blipFill>
        <p:spPr>
          <a:xfrm>
            <a:off x="5218271" y="3509724"/>
            <a:ext cx="4193738" cy="4197548"/>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314"/>
          </a:xfrm>
          <a:prstGeom prst="rect">
            <a:avLst/>
          </a:prstGeom>
          <a:solidFill>
            <a:srgbClr val="FFFFFF"/>
          </a:solidFill>
          <a:ln/>
        </p:spPr>
      </p:sp>
      <p:sp>
        <p:nvSpPr>
          <p:cNvPr id="4" name="Text 2"/>
          <p:cNvSpPr/>
          <p:nvPr/>
        </p:nvSpPr>
        <p:spPr>
          <a:xfrm>
            <a:off x="2552700" y="564475"/>
            <a:ext cx="9524762" cy="641390"/>
          </a:xfrm>
          <a:prstGeom prst="rect">
            <a:avLst/>
          </a:prstGeom>
          <a:noFill/>
          <a:ln/>
        </p:spPr>
        <p:txBody>
          <a:bodyPr wrap="none" rtlCol="0" anchor="t"/>
          <a:lstStyle/>
          <a:p>
            <a:pPr algn="ctr" indent="0" marL="0">
              <a:lnSpc>
                <a:spcPts val="5051"/>
              </a:lnSpc>
              <a:buNone/>
            </a:pPr>
            <a:r>
              <a:rPr lang="en-US" sz="4041" dirty="0">
                <a:solidFill>
                  <a:srgbClr val="FFFFFF"/>
                </a:solidFill>
                <a:highlight>
                  <a:srgbClr val="437066"/>
                </a:highlight>
                <a:latin typeface="Kanit" pitchFamily="34" charset="0"/>
                <a:ea typeface="Kanit" pitchFamily="34" charset="-122"/>
                <a:cs typeface="Kanit" pitchFamily="34" charset="-120"/>
              </a:rPr>
              <a:t>    logistic regression vs linear regression     </a:t>
            </a:r>
            <a:endParaRPr lang="en-US" sz="4041" dirty="0"/>
          </a:p>
        </p:txBody>
      </p:sp>
      <p:pic>
        <p:nvPicPr>
          <p:cNvPr id="5" name="Image 0" descr="preencoded.png">    </p:cNvPr>
          <p:cNvPicPr>
            <a:picLocks noChangeAspect="1"/>
          </p:cNvPicPr>
          <p:nvPr/>
        </p:nvPicPr>
        <p:blipFill>
          <a:blip r:embed="rId1"/>
          <a:stretch>
            <a:fillRect/>
          </a:stretch>
        </p:blipFill>
        <p:spPr>
          <a:xfrm>
            <a:off x="3222308" y="1616393"/>
            <a:ext cx="8185547" cy="3707844"/>
          </a:xfrm>
          <a:prstGeom prst="rect">
            <a:avLst/>
          </a:prstGeom>
        </p:spPr>
      </p:pic>
      <p:pic>
        <p:nvPicPr>
          <p:cNvPr id="6" name="Image 1" descr="preencoded.png">    </p:cNvPr>
          <p:cNvPicPr>
            <a:picLocks noChangeAspect="1"/>
          </p:cNvPicPr>
          <p:nvPr/>
        </p:nvPicPr>
        <p:blipFill>
          <a:blip r:embed="rId2"/>
          <a:stretch>
            <a:fillRect/>
          </a:stretch>
        </p:blipFill>
        <p:spPr>
          <a:xfrm>
            <a:off x="2439710" y="5555099"/>
            <a:ext cx="9750862" cy="2110740"/>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1981"/>
          </a:xfrm>
          <a:prstGeom prst="rect">
            <a:avLst/>
          </a:prstGeom>
          <a:solidFill>
            <a:srgbClr val="FFFFFF"/>
          </a:solidFill>
          <a:ln/>
        </p:spPr>
      </p:sp>
      <p:sp>
        <p:nvSpPr>
          <p:cNvPr id="4" name="Text 2"/>
          <p:cNvSpPr/>
          <p:nvPr/>
        </p:nvSpPr>
        <p:spPr>
          <a:xfrm>
            <a:off x="2681526" y="536496"/>
            <a:ext cx="4877514" cy="609719"/>
          </a:xfrm>
          <a:prstGeom prst="rect">
            <a:avLst/>
          </a:prstGeom>
          <a:noFill/>
          <a:ln/>
        </p:spPr>
        <p:txBody>
          <a:bodyPr wrap="none" rtlCol="0" anchor="t"/>
          <a:lstStyle/>
          <a:p>
            <a:pPr indent="0" marL="0">
              <a:lnSpc>
                <a:spcPts val="4801"/>
              </a:lnSpc>
              <a:buNone/>
            </a:pPr>
            <a:r>
              <a:rPr lang="en-US" sz="3841" dirty="0">
                <a:solidFill>
                  <a:srgbClr val="272D45"/>
                </a:solidFill>
                <a:latin typeface="Kanit" pitchFamily="34" charset="0"/>
                <a:ea typeface="Kanit" pitchFamily="34" charset="-122"/>
                <a:cs typeface="Kanit" pitchFamily="34" charset="-120"/>
              </a:rPr>
              <a:t>Traditional approach : </a:t>
            </a:r>
            <a:endParaRPr lang="en-US" sz="3841" dirty="0"/>
          </a:p>
        </p:txBody>
      </p:sp>
      <p:pic>
        <p:nvPicPr>
          <p:cNvPr id="5" name="Image 0" descr="preencoded.png">    </p:cNvPr>
          <p:cNvPicPr>
            <a:picLocks noChangeAspect="1"/>
          </p:cNvPicPr>
          <p:nvPr/>
        </p:nvPicPr>
        <p:blipFill>
          <a:blip r:embed="rId1"/>
          <a:stretch>
            <a:fillRect/>
          </a:stretch>
        </p:blipFill>
        <p:spPr>
          <a:xfrm>
            <a:off x="2681526" y="1536383"/>
            <a:ext cx="9267230" cy="1615797"/>
          </a:xfrm>
          <a:prstGeom prst="rect">
            <a:avLst/>
          </a:prstGeom>
        </p:spPr>
      </p:pic>
      <p:pic>
        <p:nvPicPr>
          <p:cNvPr id="6" name="Image 1" descr="preencoded.png">    </p:cNvPr>
          <p:cNvPicPr>
            <a:picLocks noChangeAspect="1"/>
          </p:cNvPicPr>
          <p:nvPr/>
        </p:nvPicPr>
        <p:blipFill>
          <a:blip r:embed="rId2"/>
          <a:stretch>
            <a:fillRect/>
          </a:stretch>
        </p:blipFill>
        <p:spPr>
          <a:xfrm>
            <a:off x="3668792" y="3371612"/>
            <a:ext cx="7292697" cy="4323874"/>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549843" y="552450"/>
            <a:ext cx="6048494" cy="626983"/>
          </a:xfrm>
          <a:prstGeom prst="rect">
            <a:avLst/>
          </a:prstGeom>
          <a:noFill/>
          <a:ln/>
        </p:spPr>
        <p:txBody>
          <a:bodyPr wrap="none" rtlCol="0" anchor="t"/>
          <a:lstStyle/>
          <a:p>
            <a:pPr indent="0" marL="0">
              <a:lnSpc>
                <a:spcPts val="4937"/>
              </a:lnSpc>
              <a:buNone/>
            </a:pPr>
            <a:r>
              <a:rPr lang="en-US" sz="3950" dirty="0">
                <a:solidFill>
                  <a:srgbClr val="272D45"/>
                </a:solidFill>
                <a:latin typeface="Kanit" pitchFamily="34" charset="0"/>
                <a:ea typeface="Kanit" pitchFamily="34" charset="-122"/>
                <a:cs typeface="Kanit" pitchFamily="34" charset="-120"/>
              </a:rPr>
              <a:t>Machine learning approach:</a:t>
            </a:r>
            <a:endParaRPr lang="en-US" sz="3950" dirty="0"/>
          </a:p>
        </p:txBody>
      </p:sp>
      <p:pic>
        <p:nvPicPr>
          <p:cNvPr id="5" name="Image 0" descr="preencoded.png">    </p:cNvPr>
          <p:cNvPicPr>
            <a:picLocks noChangeAspect="1"/>
          </p:cNvPicPr>
          <p:nvPr/>
        </p:nvPicPr>
        <p:blipFill>
          <a:blip r:embed="rId1"/>
          <a:stretch>
            <a:fillRect/>
          </a:stretch>
        </p:blipFill>
        <p:spPr>
          <a:xfrm>
            <a:off x="2549843" y="1580674"/>
            <a:ext cx="9530715" cy="1424107"/>
          </a:xfrm>
          <a:prstGeom prst="rect">
            <a:avLst/>
          </a:prstGeom>
        </p:spPr>
      </p:pic>
      <p:pic>
        <p:nvPicPr>
          <p:cNvPr id="6" name="Image 1" descr="preencoded.png">    </p:cNvPr>
          <p:cNvPicPr>
            <a:picLocks noChangeAspect="1"/>
          </p:cNvPicPr>
          <p:nvPr/>
        </p:nvPicPr>
        <p:blipFill>
          <a:blip r:embed="rId2"/>
          <a:stretch>
            <a:fillRect/>
          </a:stretch>
        </p:blipFill>
        <p:spPr>
          <a:xfrm>
            <a:off x="3947636" y="3230404"/>
            <a:ext cx="6735008" cy="4446746"/>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624173"/>
          </a:xfrm>
          <a:prstGeom prst="rect">
            <a:avLst/>
          </a:prstGeom>
          <a:solidFill>
            <a:srgbClr val="FFFFFF"/>
          </a:solidFill>
          <a:ln/>
        </p:spPr>
      </p:sp>
      <p:sp>
        <p:nvSpPr>
          <p:cNvPr id="4" name="Text 2"/>
          <p:cNvSpPr/>
          <p:nvPr/>
        </p:nvSpPr>
        <p:spPr>
          <a:xfrm>
            <a:off x="4146471" y="427673"/>
            <a:ext cx="6337459" cy="388858"/>
          </a:xfrm>
          <a:prstGeom prst="rect">
            <a:avLst/>
          </a:prstGeom>
          <a:noFill/>
          <a:ln/>
        </p:spPr>
        <p:txBody>
          <a:bodyPr wrap="none" rtlCol="0" anchor="t"/>
          <a:lstStyle/>
          <a:p>
            <a:pPr algn="ctr" indent="0" marL="0">
              <a:lnSpc>
                <a:spcPts val="3062"/>
              </a:lnSpc>
              <a:buNone/>
            </a:pPr>
            <a:r>
              <a:rPr lang="en-US" sz="2449" b="1" dirty="0">
                <a:solidFill>
                  <a:srgbClr val="FFFFFF"/>
                </a:solidFill>
                <a:highlight>
                  <a:srgbClr val="437066"/>
                </a:highlight>
                <a:latin typeface="Kanit" pitchFamily="34" charset="0"/>
                <a:ea typeface="Kanit" pitchFamily="34" charset="-122"/>
                <a:cs typeface="Kanit" pitchFamily="34" charset="-120"/>
              </a:rPr>
              <a:t>                              Machine Learning                             </a:t>
            </a:r>
            <a:endParaRPr lang="en-US" sz="2449" dirty="0"/>
          </a:p>
        </p:txBody>
      </p:sp>
      <p:pic>
        <p:nvPicPr>
          <p:cNvPr id="5" name="Image 0" descr="preencoded.png">    </p:cNvPr>
          <p:cNvPicPr>
            <a:picLocks noChangeAspect="1"/>
          </p:cNvPicPr>
          <p:nvPr/>
        </p:nvPicPr>
        <p:blipFill>
          <a:blip r:embed="rId1"/>
          <a:stretch>
            <a:fillRect/>
          </a:stretch>
        </p:blipFill>
        <p:spPr>
          <a:xfrm>
            <a:off x="3923348" y="1127522"/>
            <a:ext cx="6783705" cy="3446978"/>
          </a:xfrm>
          <a:prstGeom prst="rect">
            <a:avLst/>
          </a:prstGeom>
        </p:spPr>
      </p:pic>
      <p:pic>
        <p:nvPicPr>
          <p:cNvPr id="6" name="Image 1" descr="preencoded.png">    </p:cNvPr>
          <p:cNvPicPr>
            <a:picLocks noChangeAspect="1"/>
          </p:cNvPicPr>
          <p:nvPr/>
        </p:nvPicPr>
        <p:blipFill>
          <a:blip r:embed="rId2"/>
          <a:stretch>
            <a:fillRect/>
          </a:stretch>
        </p:blipFill>
        <p:spPr>
          <a:xfrm>
            <a:off x="4765477" y="4749403"/>
            <a:ext cx="5099328" cy="3447098"/>
          </a:xfrm>
          <a:prstGeom prst="rect">
            <a:avLst/>
          </a:prstGeom>
        </p:spPr>
      </p:pic>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537710" y="1861304"/>
            <a:ext cx="5554980"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Supervised Learning</a:t>
            </a:r>
            <a:endParaRPr lang="en-US" sz="4374" dirty="0"/>
          </a:p>
        </p:txBody>
      </p:sp>
      <p:sp>
        <p:nvSpPr>
          <p:cNvPr id="5" name="Text 3"/>
          <p:cNvSpPr/>
          <p:nvPr/>
        </p:nvSpPr>
        <p:spPr>
          <a:xfrm>
            <a:off x="2037993" y="3111103"/>
            <a:ext cx="2777490" cy="347186"/>
          </a:xfrm>
          <a:prstGeom prst="rect">
            <a:avLst/>
          </a:prstGeom>
          <a:noFill/>
          <a:ln/>
        </p:spPr>
        <p:txBody>
          <a:bodyPr wrap="none" rtlCol="0" anchor="t"/>
          <a:lstStyle/>
          <a:p>
            <a:pPr indent="0" marL="0">
              <a:lnSpc>
                <a:spcPts val="2734"/>
              </a:lnSpc>
              <a:buNone/>
            </a:pPr>
            <a:r>
              <a:rPr lang="en-US" sz="2187" dirty="0">
                <a:solidFill>
                  <a:srgbClr val="272D45"/>
                </a:solidFill>
                <a:latin typeface="Kanit" pitchFamily="34" charset="0"/>
                <a:ea typeface="Kanit" pitchFamily="34" charset="-122"/>
                <a:cs typeface="Kanit" pitchFamily="34" charset="-120"/>
              </a:rPr>
              <a:t>Data Labeling</a:t>
            </a:r>
            <a:endParaRPr lang="en-US" sz="2187" dirty="0"/>
          </a:p>
        </p:txBody>
      </p:sp>
      <p:sp>
        <p:nvSpPr>
          <p:cNvPr id="6" name="Text 4"/>
          <p:cNvSpPr/>
          <p:nvPr/>
        </p:nvSpPr>
        <p:spPr>
          <a:xfrm>
            <a:off x="2037993" y="3680460"/>
            <a:ext cx="5006221" cy="2487811"/>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In supervised learning, the algorithm learns from labeled training data, where each input is paired with a corresponding output. This enables the algorithm to make predictions or decisions based on new, unseen data by associating input patterns with target output values.</a:t>
            </a:r>
            <a:endParaRPr lang="en-US" sz="1750" dirty="0"/>
          </a:p>
        </p:txBody>
      </p:sp>
      <p:sp>
        <p:nvSpPr>
          <p:cNvPr id="7" name="Text 5"/>
          <p:cNvSpPr/>
          <p:nvPr/>
        </p:nvSpPr>
        <p:spPr>
          <a:xfrm>
            <a:off x="7593806" y="3111103"/>
            <a:ext cx="3265289" cy="347186"/>
          </a:xfrm>
          <a:prstGeom prst="rect">
            <a:avLst/>
          </a:prstGeom>
          <a:noFill/>
          <a:ln/>
        </p:spPr>
        <p:txBody>
          <a:bodyPr wrap="none" rtlCol="0" anchor="t"/>
          <a:lstStyle/>
          <a:p>
            <a:pPr indent="0" marL="0">
              <a:lnSpc>
                <a:spcPts val="2734"/>
              </a:lnSpc>
              <a:buNone/>
            </a:pPr>
            <a:r>
              <a:rPr lang="en-US" sz="2187" dirty="0">
                <a:solidFill>
                  <a:srgbClr val="272D45"/>
                </a:solidFill>
                <a:latin typeface="Kanit" pitchFamily="34" charset="0"/>
                <a:ea typeface="Kanit" pitchFamily="34" charset="-122"/>
                <a:cs typeface="Kanit" pitchFamily="34" charset="-120"/>
              </a:rPr>
              <a:t>Regression &amp; Classification</a:t>
            </a:r>
            <a:endParaRPr lang="en-US" sz="2187" dirty="0"/>
          </a:p>
        </p:txBody>
      </p:sp>
      <p:sp>
        <p:nvSpPr>
          <p:cNvPr id="8" name="Text 6"/>
          <p:cNvSpPr/>
          <p:nvPr/>
        </p:nvSpPr>
        <p:spPr>
          <a:xfrm>
            <a:off x="7593806" y="3680460"/>
            <a:ext cx="500622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Supervised learning encompasses regression tasks that involve predicting a continuous output and classification tasks that involve categorizing input data into predefined classes or categories.</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2945011" y="1652588"/>
            <a:ext cx="8740259" cy="4924425"/>
          </a:xfrm>
          <a:prstGeom prst="rect">
            <a:avLst/>
          </a:prstGeom>
        </p:spPr>
      </p:pic>
      <p:pic>
        <p:nvPicPr>
          <p:cNvPr id="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558302"/>
            <a:ext cx="5615345"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Unsupervised Learning</a:t>
            </a:r>
            <a:endParaRPr lang="en-US" sz="4374" dirty="0"/>
          </a:p>
        </p:txBody>
      </p:sp>
      <p:sp>
        <p:nvSpPr>
          <p:cNvPr id="6" name="Shape 3"/>
          <p:cNvSpPr/>
          <p:nvPr/>
        </p:nvSpPr>
        <p:spPr>
          <a:xfrm>
            <a:off x="2037993" y="4759523"/>
            <a:ext cx="499943" cy="499943"/>
          </a:xfrm>
          <a:prstGeom prst="roundRect">
            <a:avLst>
              <a:gd name="adj" fmla="val 20000"/>
            </a:avLst>
          </a:prstGeom>
          <a:solidFill>
            <a:srgbClr val="DFECE9"/>
          </a:solidFill>
          <a:ln w="7620">
            <a:solidFill>
              <a:srgbClr val="C5D2CF"/>
            </a:solidFill>
            <a:prstDash val="solid"/>
          </a:ln>
        </p:spPr>
      </p:sp>
      <p:sp>
        <p:nvSpPr>
          <p:cNvPr id="7" name="Text 4"/>
          <p:cNvSpPr/>
          <p:nvPr/>
        </p:nvSpPr>
        <p:spPr>
          <a:xfrm>
            <a:off x="2237303" y="4801195"/>
            <a:ext cx="10132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2760107" y="4835843"/>
            <a:ext cx="2983468"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Clustering &amp; Association</a:t>
            </a:r>
            <a:endParaRPr lang="en-US" sz="2187" dirty="0"/>
          </a:p>
        </p:txBody>
      </p:sp>
      <p:sp>
        <p:nvSpPr>
          <p:cNvPr id="9" name="Text 6"/>
          <p:cNvSpPr/>
          <p:nvPr/>
        </p:nvSpPr>
        <p:spPr>
          <a:xfrm>
            <a:off x="2760107" y="5316260"/>
            <a:ext cx="4444008" cy="2132409"/>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Unsupervised learning focuses on identifying patterns and structure within input data, including techniques such as clustering to group similar data points and association to discover relationships among variables.</a:t>
            </a:r>
            <a:endParaRPr lang="en-US" sz="1750" dirty="0"/>
          </a:p>
        </p:txBody>
      </p:sp>
      <p:sp>
        <p:nvSpPr>
          <p:cNvPr id="10" name="Shape 7"/>
          <p:cNvSpPr/>
          <p:nvPr/>
        </p:nvSpPr>
        <p:spPr>
          <a:xfrm>
            <a:off x="7426285" y="4759523"/>
            <a:ext cx="499943" cy="499943"/>
          </a:xfrm>
          <a:prstGeom prst="roundRect">
            <a:avLst>
              <a:gd name="adj" fmla="val 20000"/>
            </a:avLst>
          </a:prstGeom>
          <a:solidFill>
            <a:srgbClr val="DFECE9"/>
          </a:solidFill>
          <a:ln w="7620">
            <a:solidFill>
              <a:srgbClr val="C5D2CF"/>
            </a:solidFill>
            <a:prstDash val="solid"/>
          </a:ln>
        </p:spPr>
      </p:sp>
      <p:sp>
        <p:nvSpPr>
          <p:cNvPr id="11" name="Text 8"/>
          <p:cNvSpPr/>
          <p:nvPr/>
        </p:nvSpPr>
        <p:spPr>
          <a:xfrm>
            <a:off x="7591901" y="4801195"/>
            <a:ext cx="16871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8148399" y="4835843"/>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Anomaly Detection</a:t>
            </a:r>
            <a:endParaRPr lang="en-US" sz="2187" dirty="0"/>
          </a:p>
        </p:txBody>
      </p:sp>
      <p:sp>
        <p:nvSpPr>
          <p:cNvPr id="13" name="Text 10"/>
          <p:cNvSpPr/>
          <p:nvPr/>
        </p:nvSpPr>
        <p:spPr>
          <a:xfrm>
            <a:off x="8148399" y="5316260"/>
            <a:ext cx="4444008"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Another key aspect of unsupervised learning is anomaly detection, which aims to identify unusual or abnormal patterns in the data that may require further investigation or action.</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2024-03-13T11:39:17Z</dcterms:created>
  <dcterms:modified xsi:type="dcterms:W3CDTF">2024-03-13T11:39:17Z</dcterms:modified>
</cp:coreProperties>
</file>